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26A2C-5FB9-4A72-99DF-F2DD4A07569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AA132-379A-44C0-AB0F-65DDB7D4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35D9E-8DE6-4BE5-ABCE-75452B0C9B9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D9AC0-997C-4190-B206-BCB78F84700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E6045-8754-493A-BE42-56B1BF15F823}" type="slidenum">
              <a:rPr lang="ru-RU" smtClean="0"/>
              <a:pPr/>
              <a:t>95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25B2B-72DA-42BB-9B5B-6AC2C98625C9}" type="slidenum">
              <a:rPr lang="ru-RU">
                <a:solidFill>
                  <a:prstClr val="black"/>
                </a:solidFill>
              </a:rPr>
              <a:pPr/>
              <a:t>97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E97EA68-28D2-44DC-82C4-685611859418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97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141AC-F09D-45BD-B9B5-7F5BB41346B7}" type="slidenum">
              <a:rPr lang="ru-RU">
                <a:solidFill>
                  <a:prstClr val="black"/>
                </a:solidFill>
              </a:rPr>
              <a:pPr/>
              <a:t>98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2791773-2094-4607-991E-D3D0430CAD66}" type="slidenum">
              <a:rPr lang="ru-RU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98</a:t>
            </a:fld>
            <a:endParaRPr lang="ru-RU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1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nz_234h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71488" y="4418013"/>
            <a:ext cx="0" cy="24590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Рисунок 17" descr="Kantar Network.jpg"/>
          <p:cNvPicPr preferRelativeResize="0">
            <a:picLocks noChangeAspect="1"/>
          </p:cNvPicPr>
          <p:nvPr/>
        </p:nvPicPr>
        <p:blipFill>
          <a:blip r:embed="rId3" cstate="print"/>
          <a:srcRect l="4909" t="22751" r="5074" b="10513"/>
          <a:stretch>
            <a:fillRect/>
          </a:stretch>
        </p:blipFill>
        <p:spPr bwMode="auto">
          <a:xfrm>
            <a:off x="1295400" y="6327404"/>
            <a:ext cx="1951038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360" y="5964560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4663" y="55563"/>
            <a:ext cx="2122487" cy="6080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5563"/>
            <a:ext cx="6215063" cy="6080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8375" y="1335088"/>
            <a:ext cx="41687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534400" cy="10779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ываы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5563"/>
            <a:ext cx="6719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5088"/>
            <a:ext cx="84899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4389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2933AE5-936A-44DF-AC6F-EFA2C95E62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V:\COMPANY\TNS_branding\New Branding 2012\New TNS logos\TNS_logohex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74074" y="6379328"/>
            <a:ext cx="432048" cy="43204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1200" indent="-366713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2pPr>
      <a:lvl3pPr marL="1069975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430338" indent="-358775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17891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5pPr>
      <a:lvl6pPr marL="22463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6pPr>
      <a:lvl7pPr marL="27035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7pPr>
      <a:lvl8pPr marL="31607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8pPr>
      <a:lvl9pPr marL="3617913" indent="-357188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ns-global.ru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32.xml"/><Relationship Id="rId39" Type="http://schemas.openxmlformats.org/officeDocument/2006/relationships/slide" Target="slide46.xml"/><Relationship Id="rId21" Type="http://schemas.openxmlformats.org/officeDocument/2006/relationships/slide" Target="slide21.xml"/><Relationship Id="rId34" Type="http://schemas.openxmlformats.org/officeDocument/2006/relationships/slide" Target="slide41.xml"/><Relationship Id="rId42" Type="http://schemas.openxmlformats.org/officeDocument/2006/relationships/slide" Target="slide50.xml"/><Relationship Id="rId47" Type="http://schemas.openxmlformats.org/officeDocument/2006/relationships/slide" Target="slide58.xml"/><Relationship Id="rId50" Type="http://schemas.openxmlformats.org/officeDocument/2006/relationships/slide" Target="slide62.xml"/><Relationship Id="rId55" Type="http://schemas.openxmlformats.org/officeDocument/2006/relationships/slide" Target="slide72.xml"/><Relationship Id="rId63" Type="http://schemas.openxmlformats.org/officeDocument/2006/relationships/slide" Target="slide93.xml"/><Relationship Id="rId7" Type="http://schemas.openxmlformats.org/officeDocument/2006/relationships/slide" Target="slide6.xml"/><Relationship Id="rId2" Type="http://schemas.openxmlformats.org/officeDocument/2006/relationships/notesSlide" Target="../notesSlides/notes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29" Type="http://schemas.openxmlformats.org/officeDocument/2006/relationships/slide" Target="slide35.xml"/><Relationship Id="rId41" Type="http://schemas.openxmlformats.org/officeDocument/2006/relationships/slide" Target="slide49.xml"/><Relationship Id="rId54" Type="http://schemas.openxmlformats.org/officeDocument/2006/relationships/slide" Target="slide66.xml"/><Relationship Id="rId62" Type="http://schemas.openxmlformats.org/officeDocument/2006/relationships/slide" Target="slide8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1.xml"/><Relationship Id="rId24" Type="http://schemas.openxmlformats.org/officeDocument/2006/relationships/slide" Target="slide30.xml"/><Relationship Id="rId32" Type="http://schemas.openxmlformats.org/officeDocument/2006/relationships/slide" Target="slide38.xml"/><Relationship Id="rId37" Type="http://schemas.openxmlformats.org/officeDocument/2006/relationships/slide" Target="slide44.xml"/><Relationship Id="rId40" Type="http://schemas.openxmlformats.org/officeDocument/2006/relationships/slide" Target="slide48.xml"/><Relationship Id="rId45" Type="http://schemas.openxmlformats.org/officeDocument/2006/relationships/slide" Target="slide56.xml"/><Relationship Id="rId53" Type="http://schemas.openxmlformats.org/officeDocument/2006/relationships/slide" Target="slide65.xml"/><Relationship Id="rId58" Type="http://schemas.openxmlformats.org/officeDocument/2006/relationships/slide" Target="slide78.xml"/><Relationship Id="rId5" Type="http://schemas.openxmlformats.org/officeDocument/2006/relationships/slide" Target="slide4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34.xml"/><Relationship Id="rId36" Type="http://schemas.openxmlformats.org/officeDocument/2006/relationships/slide" Target="slide43.xml"/><Relationship Id="rId49" Type="http://schemas.openxmlformats.org/officeDocument/2006/relationships/slide" Target="slide60.xml"/><Relationship Id="rId57" Type="http://schemas.openxmlformats.org/officeDocument/2006/relationships/slide" Target="slide75.xml"/><Relationship Id="rId61" Type="http://schemas.openxmlformats.org/officeDocument/2006/relationships/slide" Target="slide82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31" Type="http://schemas.openxmlformats.org/officeDocument/2006/relationships/slide" Target="slide37.xml"/><Relationship Id="rId44" Type="http://schemas.openxmlformats.org/officeDocument/2006/relationships/slide" Target="slide54.xml"/><Relationship Id="rId52" Type="http://schemas.openxmlformats.org/officeDocument/2006/relationships/slide" Target="slide64.xml"/><Relationship Id="rId60" Type="http://schemas.openxmlformats.org/officeDocument/2006/relationships/slide" Target="slide81.xml"/><Relationship Id="rId4" Type="http://schemas.openxmlformats.org/officeDocument/2006/relationships/slide" Target="slide95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33.xml"/><Relationship Id="rId30" Type="http://schemas.openxmlformats.org/officeDocument/2006/relationships/slide" Target="slide36.xml"/><Relationship Id="rId35" Type="http://schemas.openxmlformats.org/officeDocument/2006/relationships/slide" Target="slide42.xml"/><Relationship Id="rId43" Type="http://schemas.openxmlformats.org/officeDocument/2006/relationships/slide" Target="slide51.xml"/><Relationship Id="rId48" Type="http://schemas.openxmlformats.org/officeDocument/2006/relationships/slide" Target="slide59.xml"/><Relationship Id="rId56" Type="http://schemas.openxmlformats.org/officeDocument/2006/relationships/slide" Target="slide73.xml"/><Relationship Id="rId64" Type="http://schemas.openxmlformats.org/officeDocument/2006/relationships/slide" Target="slide94.xml"/><Relationship Id="rId8" Type="http://schemas.openxmlformats.org/officeDocument/2006/relationships/slide" Target="slide8.xml"/><Relationship Id="rId51" Type="http://schemas.openxmlformats.org/officeDocument/2006/relationships/slide" Target="slide63.xml"/><Relationship Id="rId3" Type="http://schemas.openxmlformats.org/officeDocument/2006/relationships/image" Target="../media/image3.png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31.xml"/><Relationship Id="rId33" Type="http://schemas.openxmlformats.org/officeDocument/2006/relationships/slide" Target="slide39.xml"/><Relationship Id="rId38" Type="http://schemas.openxmlformats.org/officeDocument/2006/relationships/slide" Target="slide45.xml"/><Relationship Id="rId46" Type="http://schemas.openxmlformats.org/officeDocument/2006/relationships/slide" Target="slide57.xml"/><Relationship Id="rId59" Type="http://schemas.openxmlformats.org/officeDocument/2006/relationships/slide" Target="slide7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6CA8F-B2D4-4D65-AEA8-F04D2649518D}" type="slidenum">
              <a:rPr lang="ru-RU">
                <a:solidFill>
                  <a:srgbClr val="E02A8F"/>
                </a:solidFill>
              </a:rPr>
              <a:pPr/>
              <a:t>1</a:t>
            </a:fld>
            <a:endParaRPr lang="ru-RU">
              <a:solidFill>
                <a:srgbClr val="E02A8F"/>
              </a:solidFill>
            </a:endParaRPr>
          </a:p>
        </p:txBody>
      </p:sp>
      <p:pic>
        <p:nvPicPr>
          <p:cNvPr id="688130" name="Picture 2" descr="w1t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813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5013325"/>
            <a:ext cx="6226175" cy="1008063"/>
          </a:xfrm>
        </p:spPr>
        <p:txBody>
          <a:bodyPr anchor="t"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</a:rPr>
              <a:t>TNS Web Index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Аудитория </a:t>
            </a:r>
            <a:r>
              <a:rPr lang="ru-RU" dirty="0" err="1">
                <a:solidFill>
                  <a:schemeClr val="tx1"/>
                </a:solidFill>
              </a:rPr>
              <a:t>и</a:t>
            </a:r>
            <a:r>
              <a:rPr lang="ru-RU" dirty="0" err="1" smtClean="0">
                <a:solidFill>
                  <a:schemeClr val="tx1"/>
                </a:solidFill>
              </a:rPr>
              <a:t>нтернет-проектов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8134" name="Title_1"/>
          <p:cNvSpPr>
            <a:spLocks noChangeArrowheads="1"/>
          </p:cNvSpPr>
          <p:nvPr/>
        </p:nvSpPr>
        <p:spPr bwMode="auto">
          <a:xfrm>
            <a:off x="900113" y="6103938"/>
            <a:ext cx="62261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rgbClr val="E02A8F"/>
                </a:solidFill>
              </a:rPr>
              <a:t>Результаты исследования: Март 2014 </a:t>
            </a:r>
          </a:p>
          <a:p>
            <a:r>
              <a:rPr lang="ru-RU" smtClean="0">
                <a:solidFill>
                  <a:srgbClr val="E02A8F"/>
                </a:solidFill>
              </a:rPr>
              <a:t>Екатеринбург</a:t>
            </a:r>
            <a:endParaRPr lang="ru-RU" dirty="0" smtClean="0">
              <a:solidFill>
                <a:srgbClr val="E02A8F"/>
              </a:solidFill>
            </a:endParaRPr>
          </a:p>
        </p:txBody>
      </p:sp>
      <p:pic>
        <p:nvPicPr>
          <p:cNvPr id="9" name="Picture 2" descr="W:\COMPANY\TNS_branding\Логотипы\NEW Precision Growth logos\TNS_logohe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5300663"/>
            <a:ext cx="792088" cy="792088"/>
          </a:xfrm>
          <a:prstGeom prst="rect">
            <a:avLst/>
          </a:prstGeom>
          <a:noFill/>
        </p:spPr>
      </p:pic>
      <p:pic>
        <p:nvPicPr>
          <p:cNvPr id="10" name="Рисунок 17" descr="Kantar Network.jpg"/>
          <p:cNvPicPr preferRelativeResize="0">
            <a:picLocks noChangeAspect="1"/>
          </p:cNvPicPr>
          <p:nvPr/>
        </p:nvPicPr>
        <p:blipFill>
          <a:blip r:embed="rId5" cstate="email"/>
          <a:srcRect l="4909" t="22751" r="5074" b="10513"/>
          <a:stretch>
            <a:fillRect/>
          </a:stretch>
        </p:blipFill>
        <p:spPr bwMode="auto">
          <a:xfrm>
            <a:off x="6660232" y="6381750"/>
            <a:ext cx="20875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Banki.ru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559175"/>
            <a:ext cx="7772400" cy="1470025"/>
          </a:xfrm>
        </p:spPr>
        <p:txBody>
          <a:bodyPr anchor="t"/>
          <a:lstStyle/>
          <a:p>
            <a:r>
              <a:rPr lang="ru-RU" sz="2400" dirty="0"/>
              <a:t>Благодарим за внимание!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000" dirty="0" smtClean="0"/>
              <a:t>TNS </a:t>
            </a:r>
            <a:r>
              <a:rPr lang="ru-RU" sz="2000" dirty="0" smtClean="0"/>
              <a:t>Россия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 smtClean="0"/>
              <a:t>127018, Москва, ул. Двинцев, дом 12, корпус 1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тел. +7 </a:t>
            </a:r>
            <a:r>
              <a:rPr lang="en-US" sz="1600" dirty="0"/>
              <a:t>4</a:t>
            </a:r>
            <a:r>
              <a:rPr lang="ru-RU" sz="1600" dirty="0"/>
              <a:t>95 9358718,</a:t>
            </a:r>
            <a:br>
              <a:rPr lang="ru-RU" sz="1600" dirty="0"/>
            </a:br>
            <a:r>
              <a:rPr lang="en-US" sz="1600" dirty="0"/>
              <a:t>w</a:t>
            </a:r>
            <a:r>
              <a:rPr lang="ru-RU" sz="1600" dirty="0" err="1"/>
              <a:t>eb</a:t>
            </a:r>
            <a:r>
              <a:rPr lang="ru-RU" sz="1600" dirty="0"/>
              <a:t> </a:t>
            </a:r>
            <a:r>
              <a:rPr lang="ru-RU" sz="1600" dirty="0" err="1">
                <a:hlinkClick r:id="rId2"/>
              </a:rPr>
              <a:t>www.tns-global</a:t>
            </a:r>
            <a:r>
              <a:rPr lang="ru-RU" sz="1600" dirty="0">
                <a:hlinkClick r:id="rId2"/>
              </a:rPr>
              <a:t>.</a:t>
            </a:r>
            <a:r>
              <a:rPr lang="en-US" sz="1600" dirty="0" err="1">
                <a:hlinkClick r:id="rId2"/>
              </a:rPr>
              <a:t>ru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Bfm.ru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Bfm.ru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Echomsk.ru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Echomsk.ru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Gismeteo.ru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Gismeteo.ru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Google Sites**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 Sites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Google
(ru+com)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Youtube.com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642.4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Google Sites входят проекты: Google (ru+com), Youtube.com.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Данные предоставлены на основе user-centric измерения.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Imhonet.ru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Imhonet.ru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Irr.ru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Irr.ru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Itar-tass.com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Itar-tass.com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Ivi.ru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99.6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Ivi не включены в расчёт аудитории Ivi.ru.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Kinopoisk.ru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Kinopoisk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Kinopoisk не включены в расчёт аудитории Kinopoisk.ru.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_Pril"/>
          <p:cNvSpPr>
            <a:spLocks noChangeArrowheads="1"/>
          </p:cNvSpPr>
          <p:nvPr/>
        </p:nvSpPr>
        <p:spPr bwMode="auto">
          <a:xfrm>
            <a:off x="152400" y="1447800"/>
            <a:ext cx="4968875" cy="497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r>
              <a:rPr lang="ru-RU" sz="1000" smtClean="0">
                <a:solidFill>
                  <a:srgbClr val="292929"/>
                </a:solidFill>
                <a:hlinkClick r:id="rId4" action="ppaction://hlinksldjump"/>
              </a:rPr>
              <a:t>Приложение. Методология и терминология исследования          95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271463" indent="-271463"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  <a:tabLst>
                <a:tab pos="7531100" algn="l"/>
              </a:tabLst>
            </a:pPr>
            <a:endParaRPr lang="ru-RU" sz="1000" dirty="0">
              <a:solidFill>
                <a:srgbClr val="292929"/>
              </a:solidFill>
            </a:endParaRP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FE5EC-F7B0-45BE-AA5D-757841F6DB83}" type="slidenum">
              <a:rPr lang="ru-RU">
                <a:solidFill>
                  <a:srgbClr val="E02A8F"/>
                </a:solidFill>
              </a:rPr>
              <a:pPr/>
              <a:t>2</a:t>
            </a:fld>
            <a:endParaRPr lang="ru-RU">
              <a:solidFill>
                <a:srgbClr val="E02A8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115888"/>
            <a:ext cx="84359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800" dirty="0">
                <a:solidFill>
                  <a:srgbClr val="00A5C5"/>
                </a:solidFill>
                <a:cs typeface="Arial" charset="0"/>
              </a:rPr>
              <a:t>Оглавление</a:t>
            </a:r>
          </a:p>
        </p:txBody>
      </p:sp>
      <p:sp>
        <p:nvSpPr>
          <p:cNvPr id="6" name="text_contents"/>
          <p:cNvSpPr>
            <a:spLocks noChangeArrowheads="1"/>
          </p:cNvSpPr>
          <p:nvPr/>
        </p:nvSpPr>
        <p:spPr bwMode="auto">
          <a:xfrm>
            <a:off x="179388" y="1352550"/>
            <a:ext cx="8202612" cy="45967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numCol="3">
            <a:noAutofit/>
          </a:bodyPr>
          <a:lstStyle/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de-DE" sz="1000" dirty="0" smtClean="0">
                <a:solidFill>
                  <a:srgbClr val="292929"/>
                </a:solidFill>
                <a:hlinkClick r:id="rId5" action="ppaction://hlinksldjump"/>
              </a:rPr>
              <a:t>66.ru (66.ru, Rabota66.ru, Ekabu.ru) 	4</a:t>
            </a:r>
            <a:endParaRPr lang="de-DE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6" action="ppaction://hlinksldjump"/>
              </a:rPr>
              <a:t>Aif.ru 	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7" action="ppaction://hlinksldjump"/>
              </a:rPr>
              <a:t>Avito.ru 	6­7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8" action="ppaction://hlinksldjump"/>
              </a:rPr>
              <a:t>Baby.ru 	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9" action="ppaction://hlinksldjump"/>
              </a:rPr>
              <a:t>Babyblog.ru 	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0" action="ppaction://hlinksldjump"/>
              </a:rPr>
              <a:t>Banki.ru 	10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1" action="ppaction://hlinksldjump"/>
              </a:rPr>
              <a:t>Bfm.ru 	11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2" action="ppaction://hlinksldjump"/>
              </a:rPr>
              <a:t>Echomsk.ru 	12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3" action="ppaction://hlinksldjump"/>
              </a:rPr>
              <a:t>Gismeteo.ru 	13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Google Sites (Google (</a:t>
            </a:r>
            <a:r>
              <a:rPr lang="en-US" sz="1000" dirty="0" err="1" smtClean="0">
                <a:solidFill>
                  <a:srgbClr val="292929"/>
                </a:solidFill>
                <a:hlinkClick r:id="rId14" action="ppaction://hlinksldjump"/>
              </a:rPr>
              <a:t>ru+com</a:t>
            </a:r>
            <a:r>
              <a:rPr lang="en-US" sz="1000" dirty="0" smtClean="0">
                <a:solidFill>
                  <a:srgbClr val="292929"/>
                </a:solidFill>
                <a:hlinkClick r:id="rId14" action="ppaction://hlinksldjump"/>
              </a:rPr>
              <a:t>),                                                  Youtube.com) 	14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5" action="ppaction://hlinksldjump"/>
              </a:rPr>
              <a:t>Imhonet.ru 	15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6" action="ppaction://hlinksldjump"/>
              </a:rPr>
              <a:t>Irr.ru 	16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7" action="ppaction://hlinksldjump"/>
              </a:rPr>
              <a:t>Itar-tass.com 	17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8" action="ppaction://hlinksldjump"/>
              </a:rPr>
              <a:t>Ivi.ru 	18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19" action="ppaction://hlinksldjump"/>
              </a:rPr>
              <a:t>Kinopoisk.ru 	19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0" action="ppaction://hlinksldjump"/>
              </a:rPr>
              <a:t>Look At Media 	20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1" action="ppaction://hlinksldjump"/>
              </a:rPr>
              <a:t>Lostfilm</a:t>
            </a:r>
            <a:r>
              <a:rPr lang="en-US" sz="1000" dirty="0" smtClean="0">
                <a:solidFill>
                  <a:srgbClr val="292929"/>
                </a:solidFill>
                <a:hlinkClick r:id="rId21" action="ppaction://hlinksldjump"/>
              </a:rPr>
              <a:t> 	21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2" action="ppaction://hlinksldjump"/>
              </a:rPr>
              <a:t>M24.ru 	22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3" action="ppaction://hlinksldjump"/>
              </a:rPr>
              <a:t>Mail.Ru</a:t>
            </a:r>
            <a:r>
              <a:rPr lang="en-US" sz="1000" dirty="0" smtClean="0">
                <a:solidFill>
                  <a:srgbClr val="292929"/>
                </a:solidFill>
                <a:hlinkClick r:id="rId23" action="ppaction://hlinksldjump"/>
              </a:rPr>
              <a:t> Group 	23­29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4" action="ppaction://hlinksldjump"/>
              </a:rPr>
              <a:t>Megogo.net 	30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5" action="ppaction://hlinksldjump"/>
              </a:rPr>
              <a:t>Mk.ru 	31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6" action="ppaction://hlinksldjump"/>
              </a:rPr>
              <a:t>MoskvaFM</a:t>
            </a:r>
            <a:r>
              <a:rPr lang="en-US" sz="1000" dirty="0" smtClean="0">
                <a:solidFill>
                  <a:srgbClr val="292929"/>
                </a:solidFill>
                <a:hlinkClick r:id="rId26" action="ppaction://hlinksldjump"/>
              </a:rPr>
              <a:t> (Moskva.fm) 	32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7" action="ppaction://hlinksldjump"/>
              </a:rPr>
              <a:t>News Media (Rusnovosti.ru,                                                  Lifenews.ru, Izvestia.ru) 	33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28" action="ppaction://hlinksldjump"/>
              </a:rPr>
              <a:t>Newstube.ru 	34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29" action="ppaction://hlinksldjump"/>
              </a:rPr>
              <a:t>Pladform</a:t>
            </a:r>
            <a:r>
              <a:rPr lang="en-US" sz="1000" dirty="0" smtClean="0">
                <a:solidFill>
                  <a:srgbClr val="292929"/>
                </a:solidFill>
                <a:hlinkClick r:id="rId29" action="ppaction://hlinksldjump"/>
              </a:rPr>
              <a:t> 	35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0" action="ppaction://hlinksldjump"/>
              </a:rPr>
              <a:t>Planeta-online.tv 	36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1" action="ppaction://hlinksldjump"/>
              </a:rPr>
              <a:t>Playground.ru 	37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2" action="ppaction://hlinksldjump"/>
              </a:rPr>
              <a:t>Rg.ru 	38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33" action="ppaction://hlinksldjump"/>
              </a:rPr>
              <a:t>Rutube</a:t>
            </a:r>
            <a:r>
              <a:rPr lang="en-US" sz="1000" dirty="0" smtClean="0">
                <a:solidFill>
                  <a:srgbClr val="292929"/>
                </a:solidFill>
                <a:hlinkClick r:id="rId33" action="ppaction://hlinksldjump"/>
              </a:rPr>
              <a:t> 	39­40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4" action="ppaction://hlinksldjump"/>
              </a:rPr>
              <a:t>Sport-express.ru 	41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5" action="ppaction://hlinksldjump"/>
              </a:rPr>
              <a:t>Sports.ru 	42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6" action="ppaction://hlinksldjump"/>
              </a:rPr>
              <a:t>Topface.com 	43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7" action="ppaction://hlinksldjump"/>
              </a:rPr>
              <a:t>Translate.ru 	44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8" action="ppaction://hlinksldjump"/>
              </a:rPr>
              <a:t>Tvc.ru 	45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39" action="ppaction://hlinksldjump"/>
              </a:rPr>
              <a:t>Tvigle.ru 	46­47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40" action="ppaction://hlinksldjump"/>
              </a:rPr>
              <a:t>Wamba</a:t>
            </a:r>
            <a:r>
              <a:rPr lang="en-US" sz="1000" dirty="0" smtClean="0">
                <a:solidFill>
                  <a:srgbClr val="292929"/>
                </a:solidFill>
                <a:hlinkClick r:id="rId40" action="ppaction://hlinksldjump"/>
              </a:rPr>
              <a:t> 	48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1" action="ppaction://hlinksldjump"/>
              </a:rPr>
              <a:t>Web Prime Group 	49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smtClean="0">
                <a:solidFill>
                  <a:srgbClr val="292929"/>
                </a:solidFill>
                <a:hlinkClick r:id="rId42" action="ppaction://hlinksldjump"/>
              </a:rPr>
              <a:t>Zoomby.ru 	50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3" action="ppaction://hlinksldjump"/>
              </a:rPr>
              <a:t>ВГТРК (</a:t>
            </a:r>
            <a:r>
              <a:rPr lang="en-US" sz="1000" dirty="0" smtClean="0">
                <a:solidFill>
                  <a:srgbClr val="292929"/>
                </a:solidFill>
                <a:hlinkClick r:id="rId43" action="ppaction://hlinksldjump"/>
              </a:rPr>
              <a:t>Vesti.ru,                                                  Sportbox.ru, Russia.tv) 	51­53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4" action="ppaction://hlinksldjump"/>
              </a:rPr>
              <a:t>Дождь, Слон и Большой город (</a:t>
            </a:r>
            <a:r>
              <a:rPr lang="ru-RU" sz="1000" dirty="0" err="1" smtClean="0">
                <a:solidFill>
                  <a:srgbClr val="292929"/>
                </a:solidFill>
                <a:hlinkClick r:id="rId44" action="ppaction://hlinksldjump"/>
              </a:rPr>
              <a:t>Tvrain.ru</a:t>
            </a:r>
            <a:r>
              <a:rPr lang="ru-RU" sz="1000" dirty="0" smtClean="0">
                <a:solidFill>
                  <a:srgbClr val="292929"/>
                </a:solidFill>
                <a:hlinkClick r:id="rId44" action="ppaction://hlinksldjump"/>
              </a:rPr>
              <a:t>, </a:t>
            </a:r>
            <a:r>
              <a:rPr lang="ru-RU" sz="1000" dirty="0" err="1" smtClean="0">
                <a:solidFill>
                  <a:srgbClr val="292929"/>
                </a:solidFill>
                <a:hlinkClick r:id="rId44" action="ppaction://hlinksldjump"/>
              </a:rPr>
              <a:t>Slon.ru</a:t>
            </a:r>
            <a:r>
              <a:rPr lang="ru-RU" sz="1000" dirty="0" smtClean="0">
                <a:solidFill>
                  <a:srgbClr val="292929"/>
                </a:solidFill>
                <a:hlinkClick r:id="rId44" action="ppaction://hlinksldjump"/>
              </a:rPr>
              <a:t>) 	54­55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5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45" action="ppaction://hlinksldjump"/>
              </a:rPr>
              <a:t>Axel Springer Russia (Forbes.ru) 	56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6" action="ppaction://hlinksldjump"/>
              </a:rPr>
              <a:t>ИД </a:t>
            </a: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Hearst </a:t>
            </a:r>
            <a:r>
              <a:rPr lang="en-US" sz="1000" dirty="0" err="1" smtClean="0">
                <a:solidFill>
                  <a:srgbClr val="292929"/>
                </a:solidFill>
                <a:hlinkClick r:id="rId46" action="ppaction://hlinksldjump"/>
              </a:rPr>
              <a:t>Shkulev</a:t>
            </a:r>
            <a:r>
              <a:rPr lang="en-US" sz="1000" dirty="0" smtClean="0">
                <a:solidFill>
                  <a:srgbClr val="292929"/>
                </a:solidFill>
                <a:hlinkClick r:id="rId46" action="ppaction://hlinksldjump"/>
              </a:rPr>
              <a:t> Media (E1.ru,                                                  Ngs.ru) 	57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it-IT" sz="1000" dirty="0" smtClean="0">
                <a:solidFill>
                  <a:srgbClr val="292929"/>
                </a:solidFill>
                <a:hlinkClick r:id="rId47" action="ppaction://hlinksldjump"/>
              </a:rPr>
              <a:t>ИД Sanoma Independent Media (Vedomosti.ru) 	58</a:t>
            </a:r>
            <a:endParaRPr lang="it-IT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8" action="ppaction://hlinksldjump"/>
              </a:rPr>
              <a:t>ИД </a:t>
            </a:r>
            <a:r>
              <a:rPr lang="ru-RU" sz="1000" dirty="0" err="1" smtClean="0">
                <a:solidFill>
                  <a:srgbClr val="292929"/>
                </a:solidFill>
                <a:hlinkClick r:id="rId48" action="ppaction://hlinksldjump"/>
              </a:rPr>
              <a:t>КоммерсантЪ</a:t>
            </a:r>
            <a:r>
              <a:rPr lang="ru-RU" sz="1000" dirty="0" smtClean="0">
                <a:solidFill>
                  <a:srgbClr val="292929"/>
                </a:solidFill>
                <a:hlinkClick r:id="rId48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48" action="ppaction://hlinksldjump"/>
              </a:rPr>
              <a:t>Kommersant.ru) 	59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49" action="ppaction://hlinksldjump"/>
              </a:rPr>
              <a:t>ИД Комсомольская Правда (</a:t>
            </a:r>
            <a:r>
              <a:rPr lang="ru-RU" sz="1000" dirty="0" err="1" smtClean="0">
                <a:solidFill>
                  <a:srgbClr val="292929"/>
                </a:solidFill>
                <a:hlinkClick r:id="rId49" action="ppaction://hlinksldjump"/>
              </a:rPr>
              <a:t>Kp.ru</a:t>
            </a:r>
            <a:r>
              <a:rPr lang="ru-RU" sz="1000" dirty="0" smtClean="0">
                <a:solidFill>
                  <a:srgbClr val="292929"/>
                </a:solidFill>
                <a:hlinkClick r:id="rId49" action="ppaction://hlinksldjump"/>
              </a:rPr>
              <a:t>) 60­61</a:t>
            </a:r>
            <a:r>
              <a:rPr lang="ru-RU" sz="1000" dirty="0" smtClean="0">
                <a:solidFill>
                  <a:srgbClr val="292929"/>
                </a:solidFill>
              </a:rPr>
              <a:t>	</a:t>
            </a: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0" action="ppaction://hlinksldjump"/>
              </a:rPr>
              <a:t>ИД ТОП-50 (</a:t>
            </a:r>
            <a:r>
              <a:rPr lang="en-US" sz="1000" dirty="0" smtClean="0">
                <a:solidFill>
                  <a:srgbClr val="292929"/>
                </a:solidFill>
                <a:hlinkClick r:id="rId50" action="ppaction://hlinksldjump"/>
              </a:rPr>
              <a:t>Woman.ru) 	62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1" action="ppaction://hlinksldjump"/>
              </a:rPr>
              <a:t>ИД Эксперт (</a:t>
            </a:r>
            <a:r>
              <a:rPr lang="en-US" sz="1000" dirty="0" smtClean="0">
                <a:solidFill>
                  <a:srgbClr val="292929"/>
                </a:solidFill>
                <a:hlinkClick r:id="rId51" action="ppaction://hlinksldjump"/>
              </a:rPr>
              <a:t>Expert.ru) 	63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2" action="ppaction://hlinksldjump"/>
              </a:rPr>
              <a:t>Интерфакс (</a:t>
            </a:r>
            <a:r>
              <a:rPr lang="en-US" sz="1000" dirty="0" smtClean="0">
                <a:solidFill>
                  <a:srgbClr val="292929"/>
                </a:solidFill>
                <a:hlinkClick r:id="rId52" action="ppaction://hlinksldjump"/>
              </a:rPr>
              <a:t>Interfax.ru,                                                  Interfax-russia.ru) 	64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3" action="ppaction://hlinksldjump"/>
              </a:rPr>
              <a:t>Корпорация Гуру 	65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4" action="ppaction://hlinksldjump"/>
              </a:rPr>
              <a:t>Объединенная компания </a:t>
            </a:r>
            <a:r>
              <a:rPr lang="en-US" sz="1000" dirty="0" err="1" smtClean="0">
                <a:solidFill>
                  <a:srgbClr val="292929"/>
                </a:solidFill>
                <a:hlinkClick r:id="rId54" action="ppaction://hlinksldjump"/>
              </a:rPr>
              <a:t>Afisha</a:t>
            </a:r>
            <a:r>
              <a:rPr lang="en-US" sz="1000" dirty="0" smtClean="0">
                <a:solidFill>
                  <a:srgbClr val="292929"/>
                </a:solidFill>
                <a:hlinkClick r:id="rId54" action="ppaction://hlinksldjump"/>
              </a:rPr>
              <a:t>-Rambler-SUP 	66­71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Объединенная редакция </a:t>
            </a:r>
            <a:r>
              <a:rPr lang="ru-RU" sz="1000" dirty="0" err="1" smtClean="0">
                <a:solidFill>
                  <a:srgbClr val="292929"/>
                </a:solidFill>
                <a:hlinkClick r:id="rId55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 (</a:t>
            </a:r>
            <a:r>
              <a:rPr lang="ru-RU" sz="1000" dirty="0" err="1" smtClean="0">
                <a:solidFill>
                  <a:srgbClr val="292929"/>
                </a:solidFill>
                <a:hlinkClick r:id="rId55" action="ppaction://hlinksldjump"/>
              </a:rPr>
              <a:t>Newsru.com</a:t>
            </a:r>
            <a:r>
              <a:rPr lang="ru-RU" sz="1000" dirty="0" smtClean="0">
                <a:solidFill>
                  <a:srgbClr val="292929"/>
                </a:solidFill>
                <a:hlinkClick r:id="rId55" action="ppaction://hlinksldjump"/>
              </a:rPr>
              <a:t>) 	72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6" action="ppaction://hlinksldjump"/>
              </a:rPr>
              <a:t>Первый канал (1</a:t>
            </a:r>
            <a:r>
              <a:rPr lang="en-US" sz="1000" dirty="0" smtClean="0">
                <a:solidFill>
                  <a:srgbClr val="292929"/>
                </a:solidFill>
                <a:hlinkClick r:id="rId56" action="ppaction://hlinksldjump"/>
              </a:rPr>
              <a:t>tv.ru) 	73­74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7" action="ppaction://hlinksldjump"/>
              </a:rPr>
              <a:t>РБК 	75­77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8" action="ppaction://hlinksldjump"/>
              </a:rPr>
              <a:t>РИА Новости (</a:t>
            </a:r>
            <a:r>
              <a:rPr lang="en-US" sz="1000" dirty="0" smtClean="0">
                <a:solidFill>
                  <a:srgbClr val="292929"/>
                </a:solidFill>
                <a:hlinkClick r:id="rId58" action="ppaction://hlinksldjump"/>
              </a:rPr>
              <a:t>Ria.ru, Inosmi.ru, Rsport.ru, 1prime.ru) 	78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smtClean="0">
                <a:solidFill>
                  <a:srgbClr val="292929"/>
                </a:solidFill>
                <a:hlinkClick r:id="rId59" action="ppaction://hlinksldjump"/>
              </a:rPr>
              <a:t>СТС </a:t>
            </a:r>
            <a:r>
              <a:rPr lang="ru-RU" sz="1000" dirty="0" err="1" smtClean="0">
                <a:solidFill>
                  <a:srgbClr val="292929"/>
                </a:solidFill>
                <a:hlinkClick r:id="rId59" action="ppaction://hlinksldjump"/>
              </a:rPr>
              <a:t>Медиа</a:t>
            </a:r>
            <a:r>
              <a:rPr lang="ru-RU" sz="1000" dirty="0" smtClean="0">
                <a:solidFill>
                  <a:srgbClr val="292929"/>
                </a:solidFill>
                <a:hlinkClick r:id="rId59" action="ppaction://hlinksldjump"/>
              </a:rPr>
              <a:t> 	79­80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0" action="ppaction://hlinksldjump"/>
              </a:rPr>
              <a:t>ТНТ-Телесеть</a:t>
            </a:r>
            <a:r>
              <a:rPr lang="ru-RU" sz="1000" dirty="0" smtClean="0">
                <a:solidFill>
                  <a:srgbClr val="292929"/>
                </a:solidFill>
                <a:hlinkClick r:id="rId60" action="ppaction://hlinksldjump"/>
              </a:rPr>
              <a:t> (</a:t>
            </a:r>
            <a:r>
              <a:rPr lang="en-US" sz="1000" dirty="0" smtClean="0">
                <a:solidFill>
                  <a:srgbClr val="292929"/>
                </a:solidFill>
                <a:hlinkClick r:id="rId60" action="ppaction://hlinksldjump"/>
              </a:rPr>
              <a:t>Tnt-online.ru) 	81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ru-RU" sz="1000" dirty="0" err="1" smtClean="0">
                <a:solidFill>
                  <a:srgbClr val="292929"/>
                </a:solidFill>
                <a:hlinkClick r:id="rId61" action="ppaction://hlinksldjump"/>
              </a:rPr>
              <a:t>Яндекс</a:t>
            </a:r>
            <a:r>
              <a:rPr lang="ru-RU" sz="1000" dirty="0" smtClean="0">
                <a:solidFill>
                  <a:srgbClr val="292929"/>
                </a:solidFill>
                <a:hlinkClick r:id="rId61" action="ppaction://hlinksldjump"/>
              </a:rPr>
              <a:t> 	82­86</a:t>
            </a:r>
            <a:endParaRPr lang="ru-RU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2" action="ppaction://hlinksldjump"/>
              </a:rPr>
              <a:t>Mediatoday</a:t>
            </a:r>
            <a:r>
              <a:rPr lang="en-US" sz="1000" dirty="0" smtClean="0">
                <a:solidFill>
                  <a:srgbClr val="292929"/>
                </a:solidFill>
                <a:hlinkClick r:id="rId62" action="ppaction://hlinksldjump"/>
              </a:rPr>
              <a:t> 	88­92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3" action="ppaction://hlinksldjump"/>
              </a:rPr>
              <a:t>Soloway</a:t>
            </a:r>
            <a:r>
              <a:rPr lang="en-US" sz="1000" dirty="0" smtClean="0">
                <a:solidFill>
                  <a:srgbClr val="292929"/>
                </a:solidFill>
                <a:hlinkClick r:id="rId63" action="ppaction://hlinksldjump"/>
              </a:rPr>
              <a:t> 	93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r>
              <a:rPr lang="en-US" sz="1000" dirty="0" err="1" smtClean="0">
                <a:solidFill>
                  <a:srgbClr val="292929"/>
                </a:solidFill>
                <a:hlinkClick r:id="rId64" action="ppaction://hlinksldjump"/>
              </a:rPr>
              <a:t>Vitpc</a:t>
            </a:r>
            <a:r>
              <a:rPr lang="en-US" sz="1000" dirty="0" smtClean="0">
                <a:solidFill>
                  <a:srgbClr val="292929"/>
                </a:solidFill>
                <a:hlinkClick r:id="rId64" action="ppaction://hlinksldjump"/>
              </a:rPr>
              <a:t> 	94</a:t>
            </a:r>
            <a:endParaRPr lang="en-US" sz="1000" dirty="0" smtClean="0">
              <a:solidFill>
                <a:srgbClr val="292929"/>
              </a:solidFill>
            </a:endParaRPr>
          </a:p>
          <a:p>
            <a:pPr marL="450850" lvl="1" indent="-180000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FontTx/>
              <a:buBlip>
                <a:blip r:embed="rId3"/>
              </a:buBlip>
              <a:tabLst>
                <a:tab pos="2880000" algn="r"/>
              </a:tabLst>
            </a:pPr>
            <a:endParaRPr lang="en-US" sz="1000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Look At Media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Look At Media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Look At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Furfur.me, Lookatme.ru, The-village.ru, Hopesandfears.com, Wonderzine.com.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Lostfilm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Lostfilm.tv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Lostfilm.info, Lostfilm.tv.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M24.ru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M24.ru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 Mail.Ru Group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83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620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 Group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аудиторию холдинга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Mail.Ru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Group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входят проекты: 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 (29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проектов),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en-US" sz="900" i="1" dirty="0" smtClean="0">
              <a:solidFill>
                <a:schemeClr val="bg2"/>
              </a:solidFill>
              <a:cs typeface="Arial" charset="0"/>
            </a:endParaRP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Проекты Рассылки (письма),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Games-online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и Ролики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расчет аудитории портала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Mail.ru.</a:t>
            </a:r>
          </a:p>
          <a:p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**** 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Ролики </a:t>
            </a:r>
            <a:r>
              <a:rPr lang="en-US" sz="900" i="1" dirty="0" err="1" smtClean="0">
                <a:solidFill>
                  <a:schemeClr val="bg2"/>
                </a:solidFill>
                <a:cs typeface="Arial" charset="0"/>
              </a:rPr>
              <a:t>Odnoklassniki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 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900" i="1" dirty="0" smtClean="0">
                <a:solidFill>
                  <a:schemeClr val="bg2"/>
                </a:solidFill>
                <a:cs typeface="Arial" charset="0"/>
              </a:rPr>
              <a:t>Odnoklassniki.ru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789746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52814"/>
                <a:gridCol w="1221085"/>
                <a:gridCol w="1221085"/>
                <a:gridCol w="1221085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Mail.ru
(29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Почта, внутренние страницы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739.7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 &amp; ТВ-программа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268.5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164.0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Проекты Рассылки (письма), Games-online и Ролики Mail.ru не включены в расчет аудитории портала Mail.ru.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Леди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Игры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Здоровье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Mail.ru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210949"/>
                <a:gridCol w="1210949"/>
                <a:gridCol w="131622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Знакомства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Mail.ru,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проекта Мой мир портала Mail.ru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мир
(раздел)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180.4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Мой мир портала Mail.ru,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Mail.ru не включены в расчет аудитории раздела Видео проекта Мой мир.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Odnoklassniki.ru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716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620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Odnoklassniki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442.6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21.9%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не включены в расчёт аудитории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Odnoklassniki.ru.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интернет-проектов </a:t>
            </a:r>
            <a:br>
              <a:rPr lang="ru-RU" smtClean="0"/>
            </a:br>
            <a:r>
              <a:rPr lang="ru-RU" smtClean="0"/>
              <a:t>Март 2014</a:t>
            </a:r>
            <a:br>
              <a:rPr lang="ru-RU" smtClean="0"/>
            </a:br>
            <a:endParaRPr lang="ru-RU" dirty="0"/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5445125"/>
            <a:ext cx="6400800" cy="554038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Результаты Панельного исследования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Megogo.net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Megogo.net*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Megogo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Megogo не включены в расчёт аудитории Megogo.net.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Mk.ru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Mk.ru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MoskvaFM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MoskvaFM
(2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Moskva.fm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холдинга MoskvaFM входят проекты: Moskva.fm, Piter.fm.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News Media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8367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332000"/>
                <a:gridCol w="1257300"/>
                <a:gridCol w="12573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 Media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Rusnovosti.ru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Lifenews.ru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Izvestia.ru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132.5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News Media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Lifenews.ru, Lifesports.ru, Izvestia.ru, Heat.ru, Rusnovosti.ru.</a:t>
            </a:r>
          </a:p>
          <a:p>
            <a:r>
              <a:rPr lang="en-US" sz="10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Newstube</a:t>
            </a:r>
            <a:r>
              <a:rPr lang="en-US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Pladform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Pladform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</a:t>
            </a:r>
            <a:r>
              <a:rPr lang="en-US" smtClean="0"/>
              <a:t>Planeta-online.tv</a:t>
            </a:r>
            <a:br>
              <a:rPr lang="en-US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Planeta-online.tv*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Planeta-online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Planeta-online не включены в расчёт аудитории Planeta-online.tv.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Playground.ru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Playground.ru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Rg.ru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Rutube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806765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Rutube.ru***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115.0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Ролики Rutube // Партнёры не включены в расчёт аудитории Роликов Rutube.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*** Ролики Rutube и Ролики Rutube // Партнёры не включены в расчёт аудитории Rutube.ru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66.ru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983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66.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Rabota66.ru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Ekabu.ru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106.9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холдинга 66.ru входят проекты: 66.ru, Ekabu.ru, Rabota66.ru.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Rutube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1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Rutube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ТВ, телешоу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Юмор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Музыка, выступления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Семья, дом, дети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Rutube,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Sport-express.ru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Sport-express.ru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Сочи 2014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Sport-express.ru,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Sports.ru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Topface.com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Topface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Translate.ru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Translate.ru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Tvc.ru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Tvigle.ru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Tvigle не включены в расчёт аудитории Tvigle.ru.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Роликов Tvigle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Tvigle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Premium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Digital 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110.7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Роликов Tvigle,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Wamba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Mamba //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Партнёры сайта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Web Prime Group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Prime Group
(25 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52.2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Web Prime Group,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Aif.ru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Aif.ru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Zoomby.ru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Zoomby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110.9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Zoomby не включены в расчёт аудитории Zoomby.ru.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ВГТРК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983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ВГТРК
(6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Russia.tv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256.3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ВГТРК входят проекты: Filmpro.ru, Gmbox.ru, Russia.tv, Sportbox.ru, Vesti.ru, Vestifinance.ru.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Vesti.ru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Vesti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Vesti не включены в расчёт аудитории Vesti.ru.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Sportbox.ru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Sportbox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Sportbox не включены в расчёт аудитории Sportbox.ru.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
Дождь, Слон и Большой город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Дождь, Слон и Большой город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Slon.ru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холдинга Дождь, Слон и Большой город входят проекты: Tvrain.ru, Slon.ru, Bg.ru.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Tvrain.ru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Tvrain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97.1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Прямой эфир Tvrain и Ролики Tvrain не включёны в расчёт аудитории Tvrain.ru.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</a:t>
            </a:r>
            <a:r>
              <a:rPr lang="en-US" smtClean="0"/>
              <a:t>Axel Springer Russia</a:t>
            </a:r>
            <a:br>
              <a:rPr lang="en-US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Axel Springer Russia
(3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Forbes.ru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Axel Springer Russia входят проекты: Forbes.ru, Geo.ru, Finanz.ru.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</a:t>
            </a:r>
            <a:r>
              <a:rPr lang="en-US" smtClean="0"/>
              <a:t>Hearst Shkulev Media</a:t>
            </a:r>
            <a:br>
              <a:rPr lang="en-US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Hearst Shkulev Media
(13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E1.ru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Ngs.ru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604.3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589.9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ИД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Hearst Shkulev Media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Barnaul-rabota.ru, E1.ru, Elle.ru, Gilcom.ru, Kem-rabota.ru, Maximonline.ru, Ngs.ru, Nn.ru, Prm.ru, Psychologies.ru, Rabota55.ru, Starhit.ru, Wday.ru.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проектов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ИД </a:t>
            </a:r>
            <a:r>
              <a:rPr lang="ru-RU" dirty="0" err="1" smtClean="0"/>
              <a:t>Sanoma</a:t>
            </a:r>
            <a:r>
              <a:rPr lang="ru-RU" dirty="0" smtClean="0"/>
              <a:t> </a:t>
            </a:r>
            <a:r>
              <a:rPr lang="ru-RU" dirty="0" err="1" smtClean="0"/>
              <a:t>Independent</a:t>
            </a:r>
            <a:r>
              <a:rPr lang="ru-RU" dirty="0" smtClean="0"/>
              <a:t> </a:t>
            </a:r>
            <a:r>
              <a:rPr lang="ru-RU" dirty="0" err="1" smtClean="0"/>
              <a:t>Media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Sanoma Independent Media
(11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Vedomosti.ru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143.9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88.6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проектов ИД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Sanoma Independent Media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входят проекты: </a:t>
            </a:r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Cosmo.ru, Cosmoshopping.ru, Goodhouse.ru, Popmech.ru, RB.ru, Wedding-magazine.ru, Vedomosti.ru, Seemore.ru, Mhealth.ru, Esquire.ru, Nat-geo.ru.</a:t>
            </a:r>
          </a:p>
          <a:p>
            <a:r>
              <a:rPr lang="en-US" sz="900" i="1" smtClean="0">
                <a:solidFill>
                  <a:schemeClr val="bg2"/>
                </a:solidFill>
                <a:cs typeface="Arial" charset="0"/>
              </a:rPr>
              <a:t>** </a:t>
            </a:r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КоммерсантЪ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96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Kommersant.ru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52814"/>
                <a:gridCol w="1221085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Avito.ru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Поиск по всем категориям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Стартовая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Бытовая электроника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Личные вещи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136.3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90.6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ИД Комсомольская Правда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322169" cy="4679999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</a:tblGrid>
              <a:tr h="7081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Комсомольская Правда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ИД Комсомольская Правда входят проекты: Eg.ru, Kp.ru, Kp-Avto.ru, Sovsport.ru.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Kp.ru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Общество
(Общество)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
(Политика)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173.2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Kp.ru,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"ТОП-50"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"ТОП-50"
(5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Woman.ru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"ТОП-50" входят проекты: Gurman.ru, Sobaka.ru, Timeout.ru, Videoguide.ru, Woman.ru.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ИД Эксперт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 Эксперт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ИД Эксперт входят проекты: Expert.ru, Fincake.ru, Rusrep.ru.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Интерфакс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79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Интерфакс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Interfax-russia.ru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Интерфакс входят проекты: Interfax.ru, Finmarket.ru, Interfax-russia.ru.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Корпорации Гуру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2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Корпорация Гуру
(4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Корпорации Гуру входят проекты: Carsguru.ru, Gameguru.ru, Mobiguru.ru, Onlineguru.ru.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2"/>
        </p:xfrm>
        <a:graphic>
          <a:graphicData uri="http://schemas.openxmlformats.org/drawingml/2006/table">
            <a:tbl>
              <a:tblPr/>
              <a:tblGrid>
                <a:gridCol w="1336590"/>
                <a:gridCol w="1363418"/>
                <a:gridCol w="1300827"/>
                <a:gridCol w="1300827"/>
                <a:gridCol w="1196779"/>
                <a:gridCol w="1196779"/>
                <a:gridCol w="1196779"/>
              </a:tblGrid>
              <a:tr h="57713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Afisha-Rambler-SUP
(20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Gazeta.ru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157.5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55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64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не включены в расчет аудитории портала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Rambler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компании Afisha-Rambler-SUP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538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548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Afisha.ru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Championat.com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64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объединенной компании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Rambler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Rambler
(17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207.9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128.8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110.1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Rambler,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Rambler не включены в расчет аудитории портала Rambler.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LiveJournal.com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79448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LiveJournal.com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Блоги, пользователи без логина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321.3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69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84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LiveJournal.com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10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10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Avito.ru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52415"/>
                <a:gridCol w="1379561"/>
                <a:gridCol w="1210949"/>
                <a:gridCol w="1210949"/>
                <a:gridCol w="1316229"/>
                <a:gridCol w="1210949"/>
                <a:gridCol w="1210949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дома и дачи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Недвижимость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Хобби и отдых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72.1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Avito.ru,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Lenta.ru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б.СССР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России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мире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197.6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103.8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76.6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67.4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4824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Lenta.ru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портала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Afisha-Rambler-SUP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Lenta.ru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Экономика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Масс-медиа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 высоком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Lenta.ru портала Afisha-Rambler-SUP, для которых выборка за месяц &gt;= 60 человек.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объединенной
редакции Newsru.com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474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
(5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Newsru.com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136.2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84.2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984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 В аудиторию проектов объединенной редакции Newsru.com входят проекты: Inopressa.ru, Newsmsk.ru, Newsru.com, Superstyle.ru, Zagolovki.ru.</a:t>
            </a:r>
          </a:p>
          <a:p>
            <a:r>
              <a:rPr lang="ru-RU" sz="9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9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холдинга Первый канал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1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tv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78.1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1tv не включены в расчёт аудитории 1tv.ru.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1tv.ru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1tv.ru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Сайты передач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109.4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55.8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1tv.ru,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1999" cy="4680003"/>
        </p:xfrm>
        <a:graphic>
          <a:graphicData uri="http://schemas.openxmlformats.org/drawingml/2006/table">
            <a:tbl>
              <a:tblPr/>
              <a:tblGrid>
                <a:gridCol w="1363736"/>
                <a:gridCol w="1391109"/>
                <a:gridCol w="1221085"/>
                <a:gridCol w="1221085"/>
                <a:gridCol w="1221085"/>
                <a:gridCol w="1221085"/>
                <a:gridCol w="1252814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Холдинг РБК
(14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Qip.ru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Utro.ru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Rbcdaily.ru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353.1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103.3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33.4%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9.0%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41.1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Проекты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Smotri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Loveplanet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// Партнеры сайта не включены в расчет аудитории холдинга РБК.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холдинга РБК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1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01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Smotri*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холдинга РБК, для которых выборка за месяц &gt;= 60 человек.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 Проекты Ролики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Smotri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,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Loveplanet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 // Партнеры сайта не включены в расчет аудитории холдинга РБК.</a:t>
            </a:r>
          </a:p>
          <a:p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</a:t>
            </a:r>
            <a:r>
              <a:rPr lang="ru-RU" sz="900" i="1" dirty="0" err="1" smtClean="0">
                <a:solidFill>
                  <a:schemeClr val="bg2"/>
                </a:solidFill>
                <a:cs typeface="Arial" charset="0"/>
              </a:rPr>
              <a:t>валидным</a:t>
            </a:r>
            <a:r>
              <a:rPr lang="ru-RU" sz="900" i="1" dirty="0" smtClean="0">
                <a:solidFill>
                  <a:schemeClr val="bg2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Rbc.ru холдинга РБК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Rbc.ru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220.3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проекта Rbc.ru,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РИА Новости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РИА Новости
(7 проектов)*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Inosmi.ru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Rsport.ru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1prime.ru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277.3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245.9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23.3%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РИА Новости входят проекты: Inosmi.ru, Ria.ru, Riarealty.ru, Rsport.ru, Inmsk.ru, Mn.ru, 1prime.ru.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СТС Медиа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СТС Медиа
(3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СТС Медиа входят проекты: Ctc.ru, Domashniy.ru, Videomore.ru.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105.7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Аудитория </a:t>
            </a:r>
            <a:r>
              <a:rPr lang="ru-RU" dirty="0" err="1" smtClean="0"/>
              <a:t>Videomore</a:t>
            </a:r>
            <a:r>
              <a:rPr lang="en-US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0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247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Videomore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53.4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2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ТНТ-Телесеть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4287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332000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ТНТ-Телесеть
(2 проекта)*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Tnt-online.ru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проектов ТНТ-Телесеть входят проекты: Dom2.ru, Tnt-online.ru.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Яндекс
(31 проект)*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 поиска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страница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Картинки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Карты &amp; Пробки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752.3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438.3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362.3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41.5%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210.6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509.4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495.9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241.4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60.3%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48.2%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19.3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289.1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5427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Видео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Ролики*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346.1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345.4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341.0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150.3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313.6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29.7%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235.0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22.2%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113.1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36.1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33.5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/ стартов роликов на человека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Ролики Яндекса не включены в расчет аудитории портала Яндекс.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Погода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Словари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209.5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129.2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19.8%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12.2%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44.1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Афиша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Фотки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Расписания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Я.ру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www.ya.ru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81.2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79.0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65.5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59.5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85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проектов Яндекса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7666543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Деньги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58.4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51.1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48.9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1.9%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86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проектам Яндекса,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itle_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Аудитория рекламных сетей 
Март 2014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14400" y="5445125"/>
            <a:ext cx="6400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Результаты Панельного исследования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Mediatoday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8892002" cy="4680003"/>
        </p:xfrm>
        <a:graphic>
          <a:graphicData uri="http://schemas.openxmlformats.org/drawingml/2006/table">
            <a:tbl>
              <a:tblPr/>
              <a:tblGrid>
                <a:gridCol w="1347647"/>
                <a:gridCol w="1374697"/>
                <a:gridCol w="1238033"/>
                <a:gridCol w="1206679"/>
                <a:gridCol w="1311588"/>
                <a:gridCol w="1206679"/>
                <a:gridCol w="1206679"/>
              </a:tblGrid>
              <a:tr h="4371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Mediatoday
(4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сети)*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328.3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31.1%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13.1%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17.1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88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 В аудиторию Mediatoday входят рекламные сети: VideoClick, Videoroll, VideoInteractive, Otclick.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VideoClick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189.8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118.3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71.8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18.0%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30.4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39.0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69.7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46.5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89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Babyblog.ru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4022011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57300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Babyblog.ru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83.1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28.6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VideoInteractive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547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332000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VideoInteractive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Женские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167.3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113.5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56.5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45.3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90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VideoInteractive,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Otclick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41085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Otclick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Hi-Tech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Туризм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110.5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54.7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46.8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10.5%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5.2%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4.4%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38.8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14.9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3.7%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91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Otclick,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Videoroll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52156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Videoroll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Кино, ТВ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81.9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47.8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7.7%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4.5%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4.3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26.2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1.4%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92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Videoroll,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Soloway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3990169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Soloway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664.6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62.9%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155.9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549.6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52.0%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42.7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291.6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27.6%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93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/>
              <a:t>Аудитория Vitpc</a:t>
            </a:r>
            <a:br>
              <a:rPr lang="ru-RU" smtClean="0"/>
            </a:br>
            <a:r>
              <a:rPr lang="ru-RU" smtClean="0"/>
              <a:t>Март 2014, Екатеринбург, 12-64 лет</a:t>
            </a:r>
            <a:endParaRPr lang="ru-RU" dirty="0"/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356771"/>
          <a:ext cx="6472927" cy="4680003"/>
        </p:xfrm>
        <a:graphic>
          <a:graphicData uri="http://schemas.openxmlformats.org/drawingml/2006/table">
            <a:tbl>
              <a:tblPr/>
              <a:tblGrid>
                <a:gridCol w="1368620"/>
                <a:gridCol w="1396091"/>
                <a:gridCol w="1225458"/>
                <a:gridCol w="1257300"/>
                <a:gridCol w="1225458"/>
              </a:tblGrid>
              <a:tr h="4324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Vitpc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Развлечение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Новости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188.0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150.8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49.7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17.8%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14.3%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4.7%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15.4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71.7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54.8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6.8%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1.5%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8.9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16.4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1.1%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71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5.6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6.7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**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94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В таблицах приведены данные только по тем разделам Vitpc, для которых выборка за месяц &gt;= 60 человек.</a:t>
            </a:r>
          </a:p>
          <a:p>
            <a:r>
              <a:rPr lang="ru-RU" sz="1000" i="1" smtClean="0">
                <a:solidFill>
                  <a:schemeClr val="bg2"/>
                </a:solidFill>
                <a:cs typeface="Arial" charset="0"/>
              </a:rPr>
              <a:t>** В силу размера выборки значение не является статистически валидным.</a:t>
            </a:r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437063"/>
            <a:ext cx="7772400" cy="1470025"/>
          </a:xfrm>
        </p:spPr>
        <p:txBody>
          <a:bodyPr anchor="t"/>
          <a:lstStyle/>
          <a:p>
            <a:r>
              <a:rPr lang="ru-RU" dirty="0"/>
              <a:t>Описание исследования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914400" y="5389562"/>
            <a:ext cx="6400800" cy="554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</a:rPr>
              <a:t>Приложение</a:t>
            </a:r>
            <a:endParaRPr lang="ru-RU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TNS Web Index</a:t>
            </a:r>
            <a:r>
              <a:rPr lang="ru-RU"/>
              <a:t>: </a:t>
            </a:r>
            <a:br>
              <a:rPr lang="ru-RU"/>
            </a:br>
            <a:r>
              <a:rPr lang="ru-RU"/>
              <a:t>Общая структура проекта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8489950" cy="4800600"/>
          </a:xfrm>
        </p:spPr>
        <p:txBody>
          <a:bodyPr/>
          <a:lstStyle/>
          <a:p>
            <a:r>
              <a:rPr lang="en-US" sz="1600" dirty="0"/>
              <a:t>On-line</a:t>
            </a:r>
            <a:r>
              <a:rPr lang="ru-RU" sz="1600" dirty="0"/>
              <a:t> панель</a:t>
            </a:r>
            <a:endParaRPr lang="en-US" sz="1600" dirty="0"/>
          </a:p>
          <a:p>
            <a:pPr lvl="1"/>
            <a:r>
              <a:rPr lang="ru-RU" sz="1600" dirty="0"/>
              <a:t>Измерение объема и социально-демографической структуры аудитории </a:t>
            </a:r>
            <a:r>
              <a:rPr lang="ru-RU" sz="1600" u="sng" dirty="0"/>
              <a:t>сайтов и их </a:t>
            </a:r>
            <a:r>
              <a:rPr lang="ru-RU" sz="1600" u="sng" dirty="0" smtClean="0"/>
              <a:t>разделов, а также рекламных сетей</a:t>
            </a:r>
            <a:endParaRPr lang="ru-RU" sz="1600" u="sng" dirty="0"/>
          </a:p>
          <a:p>
            <a:endParaRPr lang="ru-RU" sz="1600" dirty="0"/>
          </a:p>
          <a:p>
            <a:r>
              <a:rPr lang="ru-RU" sz="1600" dirty="0"/>
              <a:t>Установочное исследование</a:t>
            </a:r>
            <a:endParaRPr lang="en-US" sz="1600" dirty="0"/>
          </a:p>
          <a:p>
            <a:pPr lvl="1"/>
            <a:r>
              <a:rPr lang="ru-RU" sz="1600" dirty="0"/>
              <a:t>Измерение объема и структуры аудитории Интернета </a:t>
            </a:r>
            <a:r>
              <a:rPr lang="ru-RU" sz="1600" u="sng" dirty="0"/>
              <a:t>в целом</a:t>
            </a:r>
          </a:p>
          <a:p>
            <a:pPr lvl="2"/>
            <a:r>
              <a:rPr lang="ru-RU" sz="1600" dirty="0"/>
              <a:t>…для получения информации о генеральной совокупности и структуре </a:t>
            </a:r>
            <a:r>
              <a:rPr lang="en-US" sz="1600" dirty="0"/>
              <a:t>on-line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/>
          </a:p>
          <a:p>
            <a:endParaRPr lang="ru-RU" sz="1600" dirty="0"/>
          </a:p>
          <a:p>
            <a:r>
              <a:rPr lang="ru-RU" sz="1600" dirty="0" smtClean="0"/>
              <a:t>Счетчик</a:t>
            </a:r>
          </a:p>
          <a:p>
            <a:pPr lvl="1"/>
            <a:r>
              <a:rPr lang="ru-RU" sz="1600" u="sng" dirty="0" smtClean="0"/>
              <a:t>Техническое</a:t>
            </a:r>
            <a:r>
              <a:rPr lang="ru-RU" sz="1600" dirty="0" smtClean="0"/>
              <a:t> обеспечение </a:t>
            </a:r>
            <a:r>
              <a:rPr lang="en-US" sz="1600" dirty="0" smtClean="0"/>
              <a:t>site-centric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lvl="1"/>
            <a:r>
              <a:rPr lang="ru-RU" sz="1600" dirty="0" smtClean="0"/>
              <a:t>Сбор данных о посещаемости сайта для </a:t>
            </a:r>
            <a:r>
              <a:rPr lang="ru-RU" sz="1600" u="sng" dirty="0" smtClean="0"/>
              <a:t>контроля</a:t>
            </a:r>
            <a:r>
              <a:rPr lang="ru-RU" sz="1600" dirty="0" smtClean="0"/>
              <a:t> данных панельного измерения</a:t>
            </a:r>
            <a:endParaRPr lang="en-US" sz="1600" dirty="0" smtClean="0"/>
          </a:p>
          <a:p>
            <a:pPr lvl="1"/>
            <a:endParaRPr lang="ru-RU" sz="1600" dirty="0" smtClean="0"/>
          </a:p>
          <a:p>
            <a:pPr marL="366713" lvl="1"/>
            <a:r>
              <a:rPr lang="en-US" sz="1600" dirty="0" smtClean="0">
                <a:ea typeface="+mn-ea"/>
                <a:cs typeface="+mn-cs"/>
              </a:rPr>
              <a:t>Research Bar</a:t>
            </a:r>
          </a:p>
          <a:p>
            <a:pPr marL="725488" lvl="2"/>
            <a:r>
              <a:rPr lang="ru-RU" sz="1600" dirty="0" smtClean="0"/>
              <a:t>Программное обеспечение на компьютерах </a:t>
            </a:r>
            <a:r>
              <a:rPr lang="en-US" sz="1600" dirty="0" smtClean="0"/>
              <a:t>user-centric </a:t>
            </a:r>
            <a:r>
              <a:rPr lang="ru-RU" sz="1600" dirty="0" smtClean="0"/>
              <a:t>панели</a:t>
            </a:r>
            <a:endParaRPr lang="en-US" sz="1600" dirty="0" smtClean="0"/>
          </a:p>
          <a:p>
            <a:pPr marL="725488" lvl="2"/>
            <a:r>
              <a:rPr lang="ru-RU" sz="1600" dirty="0" smtClean="0">
                <a:solidFill>
                  <a:srgbClr val="292929"/>
                </a:solidFill>
              </a:rPr>
              <a:t>Сбор данных об </a:t>
            </a:r>
            <a:r>
              <a:rPr lang="ru-RU" sz="1600" dirty="0" err="1" smtClean="0">
                <a:solidFill>
                  <a:srgbClr val="292929"/>
                </a:solidFill>
              </a:rPr>
              <a:t>онлайн-активности</a:t>
            </a:r>
            <a:r>
              <a:rPr lang="ru-RU" sz="1600" dirty="0" smtClean="0">
                <a:solidFill>
                  <a:srgbClr val="292929"/>
                </a:solidFill>
              </a:rPr>
              <a:t> </a:t>
            </a:r>
            <a:r>
              <a:rPr lang="ru-RU" sz="1600" dirty="0" err="1" smtClean="0">
                <a:solidFill>
                  <a:srgbClr val="292929"/>
                </a:solidFill>
              </a:rPr>
              <a:t>панелистов</a:t>
            </a:r>
            <a:r>
              <a:rPr lang="ru-RU" sz="1600" dirty="0" smtClean="0">
                <a:solidFill>
                  <a:srgbClr val="292929"/>
                </a:solidFill>
              </a:rPr>
              <a:t> (</a:t>
            </a:r>
            <a:r>
              <a:rPr lang="en-US" sz="1600" dirty="0" smtClean="0">
                <a:solidFill>
                  <a:srgbClr val="292929"/>
                </a:solidFill>
              </a:rPr>
              <a:t>“</a:t>
            </a:r>
            <a:r>
              <a:rPr lang="en-US" sz="1600" dirty="0" err="1" smtClean="0">
                <a:solidFill>
                  <a:srgbClr val="292929"/>
                </a:solidFill>
              </a:rPr>
              <a:t>clickstream</a:t>
            </a:r>
            <a:r>
              <a:rPr lang="en-US" sz="1600" dirty="0" smtClean="0">
                <a:solidFill>
                  <a:srgbClr val="292929"/>
                </a:solidFill>
              </a:rPr>
              <a:t>”)</a:t>
            </a:r>
            <a:endParaRPr lang="ru-RU" sz="1600" dirty="0" smtClean="0">
              <a:solidFill>
                <a:srgbClr val="292929"/>
              </a:solidFill>
            </a:endParaRPr>
          </a:p>
          <a:p>
            <a:pPr marL="366713" lvl="1"/>
            <a:endParaRPr lang="ru-RU" sz="2000" dirty="0" smtClean="0"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96</a:t>
            </a:fld>
            <a:endParaRPr lang="ru-RU" dirty="0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152400"/>
            <a:ext cx="8435975" cy="1017588"/>
          </a:xfrm>
        </p:spPr>
        <p:txBody>
          <a:bodyPr/>
          <a:lstStyle/>
          <a:p>
            <a:pPr lvl="0"/>
            <a:r>
              <a:rPr lang="en-US" dirty="0"/>
              <a:t>On-line </a:t>
            </a:r>
            <a:r>
              <a:rPr lang="ru-RU" dirty="0"/>
              <a:t>панель: </a:t>
            </a:r>
            <a:br>
              <a:rPr lang="ru-RU" dirty="0"/>
            </a:br>
            <a:r>
              <a:rPr lang="ru-RU" dirty="0"/>
              <a:t>Основные </a:t>
            </a:r>
            <a:r>
              <a:rPr lang="ru-RU" dirty="0" smtClean="0"/>
              <a:t>параметры</a:t>
            </a:r>
            <a:r>
              <a:rPr lang="en-US" dirty="0" smtClean="0"/>
              <a:t>. </a:t>
            </a:r>
            <a:r>
              <a:rPr lang="ru-RU" dirty="0" smtClean="0">
                <a:latin typeface="Arial" pitchFamily="34" charset="0"/>
              </a:rPr>
              <a:t>Екатеринбург </a:t>
            </a:r>
            <a:endParaRPr lang="ru-RU" dirty="0"/>
          </a:p>
        </p:txBody>
      </p:sp>
      <p:graphicFrame>
        <p:nvGraphicFramePr>
          <p:cNvPr id="18435" name="Table_1"/>
          <p:cNvGraphicFramePr>
            <a:graphicFrameLocks noGrp="1"/>
          </p:cNvGraphicFramePr>
          <p:nvPr>
            <p:ph sz="half" idx="4294967295"/>
          </p:nvPr>
        </p:nvGraphicFramePr>
        <p:xfrm>
          <a:off x="467420" y="1556792"/>
          <a:ext cx="6106418" cy="1728192"/>
        </p:xfrm>
        <a:graphic>
          <a:graphicData uri="http://schemas.openxmlformats.org/drawingml/2006/table">
            <a:tbl>
              <a:tblPr/>
              <a:tblGrid>
                <a:gridCol w="3024460"/>
                <a:gridCol w="3081958"/>
              </a:tblGrid>
              <a:tr h="61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12-64 лет, пользуются Интернетом дома и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или на работе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Генеральная совокупность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836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тыс.чел.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On-line панель в Марте 2014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277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человек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97</a:t>
            </a:fld>
            <a:endParaRPr lang="ru-RU" dirty="0">
              <a:solidFill>
                <a:srgbClr val="E02A8F"/>
              </a:solidFill>
            </a:endParaRPr>
          </a:p>
        </p:txBody>
      </p:sp>
      <p:sp>
        <p:nvSpPr>
          <p:cNvPr id="7" name="Rectangle 27"/>
          <p:cNvSpPr txBox="1">
            <a:spLocks noChangeArrowheads="1"/>
          </p:cNvSpPr>
          <p:nvPr/>
        </p:nvSpPr>
        <p:spPr bwMode="auto">
          <a:xfrm>
            <a:off x="468313" y="3573016"/>
            <a:ext cx="84899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Контролируемые параметры панели: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Пол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Возраст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Количество человек в семье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Место использования Интернета (дом / работа / дом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&amp;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работа)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Использование смартфонов или планшетов для выхода в Интернет </a:t>
            </a:r>
          </a:p>
          <a:p>
            <a:pPr marL="711200" marR="0" lvl="1" indent="-3667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81112"/>
            <a:ext cx="8489950" cy="4967288"/>
          </a:xfrm>
          <a:ln/>
        </p:spPr>
        <p:txBody>
          <a:bodyPr/>
          <a:lstStyle/>
          <a:p>
            <a:pPr>
              <a:lnSpc>
                <a:spcPct val="95000"/>
              </a:lnSpc>
            </a:pPr>
            <a:endParaRPr lang="ru-RU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endParaRPr lang="en-US" sz="1500" dirty="0" smtClean="0">
              <a:solidFill>
                <a:schemeClr val="accent1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Monthly </a:t>
            </a:r>
            <a:r>
              <a:rPr lang="en-US" sz="1500" dirty="0">
                <a:solidFill>
                  <a:schemeClr val="accent1"/>
                </a:solidFill>
              </a:rPr>
              <a:t>Reach</a:t>
            </a:r>
            <a:r>
              <a:rPr lang="en-US" sz="1500" dirty="0"/>
              <a:t> – </a:t>
            </a:r>
            <a:r>
              <a:rPr lang="ru-RU" sz="1500" dirty="0"/>
              <a:t>количество человек, заходивших на сайт (проект, раздел) хотя бы 1 раз за месяц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неделю</a:t>
            </a:r>
            <a:r>
              <a:rPr lang="en-US" sz="1500" dirty="0"/>
              <a:t>. </a:t>
            </a:r>
            <a:r>
              <a:rPr lang="ru-RU" sz="1500" dirty="0"/>
              <a:t>Месяц разбивается на интервалы из 7ми дней (искусственные недели), начиная с первого дня месяца. Далее рассчитывается средний арифметический охват семидневных интервалов, входящих в месяц. Если месяц не кратен семи, т.е. в состав периода попадает неполная искусственная неделя, в расчёте обрабатывается только полные семидневные интервалы, входящие в месяц.</a:t>
            </a:r>
            <a:endParaRPr lang="en-US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Reach</a:t>
            </a:r>
            <a:r>
              <a:rPr lang="en-US" sz="1500" dirty="0"/>
              <a:t> – </a:t>
            </a:r>
            <a:r>
              <a:rPr lang="ru-RU" sz="1500" dirty="0"/>
              <a:t>среднее количество человек, заходивших на сайт (проект, раздел) хотя бы 1 раз за день из </a:t>
            </a:r>
            <a:r>
              <a:rPr lang="ru-RU" sz="1500" dirty="0" smtClean="0"/>
              <a:t>периода</a:t>
            </a:r>
          </a:p>
          <a:p>
            <a:pPr>
              <a:lnSpc>
                <a:spcPct val="95000"/>
              </a:lnSpc>
            </a:pPr>
            <a:r>
              <a:rPr lang="en-US" sz="1500" dirty="0" smtClean="0">
                <a:solidFill>
                  <a:schemeClr val="accent1"/>
                </a:solidFill>
              </a:rPr>
              <a:t>Frequency</a:t>
            </a:r>
            <a:r>
              <a:rPr lang="en-US" sz="1500" dirty="0" smtClean="0"/>
              <a:t> – </a:t>
            </a:r>
            <a:r>
              <a:rPr lang="ru-RU" sz="1500" dirty="0" smtClean="0"/>
              <a:t>среднее количество контактов аудитории с сайтом за месяц</a:t>
            </a:r>
            <a:endParaRPr lang="ru-RU" sz="1500" dirty="0"/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Weekly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неделю</a:t>
            </a:r>
          </a:p>
          <a:p>
            <a:pPr>
              <a:lnSpc>
                <a:spcPct val="95000"/>
              </a:lnSpc>
            </a:pPr>
            <a:r>
              <a:rPr lang="en-US" sz="1500" dirty="0">
                <a:solidFill>
                  <a:schemeClr val="accent1"/>
                </a:solidFill>
              </a:rPr>
              <a:t>Average Daily Frequency</a:t>
            </a:r>
            <a:r>
              <a:rPr lang="en-US" sz="1500" dirty="0"/>
              <a:t> – </a:t>
            </a:r>
            <a:r>
              <a:rPr lang="ru-RU" sz="1500" dirty="0"/>
              <a:t>среднее количество контактов аудитории с сайтом за сутки</a:t>
            </a:r>
            <a:endParaRPr lang="en-US" sz="1500" dirty="0"/>
          </a:p>
          <a:p>
            <a:pPr>
              <a:lnSpc>
                <a:spcPct val="95000"/>
              </a:lnSpc>
            </a:pPr>
            <a:endParaRPr lang="ru-RU" sz="1500" dirty="0" smtClean="0"/>
          </a:p>
          <a:p>
            <a:pPr>
              <a:lnSpc>
                <a:spcPct val="95000"/>
              </a:lnSpc>
            </a:pPr>
            <a:r>
              <a:rPr lang="ru-RU" sz="1500" dirty="0" smtClean="0"/>
              <a:t>Таблицы </a:t>
            </a:r>
            <a:r>
              <a:rPr lang="ru-RU" sz="1500" dirty="0"/>
              <a:t>с социально-демографическими характеристиками аудиторий </a:t>
            </a:r>
            <a:br>
              <a:rPr lang="ru-RU" sz="1500" dirty="0"/>
            </a:br>
            <a:r>
              <a:rPr lang="ru-RU" sz="1500" dirty="0"/>
              <a:t>см. в одноименном файле </a:t>
            </a:r>
            <a:r>
              <a:rPr lang="en-US" sz="1500" dirty="0"/>
              <a:t>Excel</a:t>
            </a:r>
            <a:r>
              <a:rPr lang="ru-RU" sz="1500" dirty="0"/>
              <a:t>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r>
              <a:rPr lang="en-US" dirty="0"/>
              <a:t> </a:t>
            </a:r>
            <a:r>
              <a:rPr lang="ru-RU" dirty="0"/>
              <a:t>и комментарии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19138" y="1752600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19138" y="5373216"/>
            <a:ext cx="8097837" cy="0"/>
          </a:xfrm>
          <a:prstGeom prst="line">
            <a:avLst/>
          </a:prstGeom>
          <a:noFill/>
          <a:ln w="3175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B8EB5-0237-4812-B585-89C5069EF62D}" type="slidenum">
              <a:rPr lang="ru-RU" smtClean="0">
                <a:solidFill>
                  <a:srgbClr val="E02A8F"/>
                </a:solidFill>
              </a:rPr>
              <a:pPr/>
              <a:t>98</a:t>
            </a:fld>
            <a:endParaRPr lang="ru-RU">
              <a:solidFill>
                <a:srgbClr val="E02A8F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_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Как читать таблицы отчета: </a:t>
            </a:r>
            <a:r>
              <a:rPr lang="ru-RU" u="sng" dirty="0" smtClean="0"/>
              <a:t>Пример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solidFill>
                <a:srgbClr val="E02A8F"/>
              </a:solidFill>
            </a:endParaRPr>
          </a:p>
        </p:txBody>
      </p:sp>
      <p:graphicFrame>
        <p:nvGraphicFramePr>
          <p:cNvPr id="13405" name="Table_1"/>
          <p:cNvGraphicFramePr>
            <a:graphicFrameLocks noGrp="1"/>
          </p:cNvGraphicFramePr>
          <p:nvPr/>
        </p:nvGraphicFramePr>
        <p:xfrm>
          <a:off x="179389" y="1268760"/>
          <a:ext cx="8209035" cy="5040004"/>
        </p:xfrm>
        <a:graphic>
          <a:graphicData uri="http://schemas.openxmlformats.org/drawingml/2006/table">
            <a:tbl>
              <a:tblPr/>
              <a:tblGrid>
                <a:gridCol w="1344611"/>
                <a:gridCol w="1371600"/>
                <a:gridCol w="1100336"/>
                <a:gridCol w="4392488"/>
              </a:tblGrid>
              <a:tr h="4657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400 тысяч екатеринбуржцев в возрасте 12-64 зашли на страницы Х хотя бы 1 раз за март 2014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6%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5.6% населения Екатеринбурга 12-64 года хотя бы один раз за март 2014 зашли на проект Х (с домашних либо рабочих компьютеров)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марте 2014, каждый посетитель проекта Х загружал в среднем 7.7 страниц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Weekly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марте 2014 аудитория проекта Х составляла 160 тысяч человек в возрасте 12-64 года (заходивших из дома или с работы)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 аудитория проекта Х составляла 2.3% от населения Екатеринбурга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 Weekly 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усредненную неделю марта 2014, каждый посетитель проекта Х загружал в среднем по 12 страниц  в неделю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Reach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Тысяч человек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36.0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марте 2014 для проекта Х составила 36 тысяч человек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 </a:t>
                      </a:r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от  населения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0.5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аудитория в день в марте 2014 для проекта Х составила  0.5% от населения Екатеринбурга в возрасте 12-64 года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Average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Daily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Frequency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54000" marB="54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количество страниц на человека</a:t>
                      </a: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7.0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среднем в марте 2014 посетитель проекта Х загружал по 7 страниц в день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2CD7F-1E43-4F82-A982-9CB6EC9C303F}" type="slidenum">
              <a:rPr lang="ru-RU" smtClean="0"/>
              <a:pPr/>
              <a:t>99</a:t>
            </a:fld>
            <a:endParaRPr lang="ru-RU"/>
          </a:p>
        </p:txBody>
      </p:sp>
      <p:sp>
        <p:nvSpPr>
          <p:cNvPr id="5" name="Text_Prim"/>
          <p:cNvSpPr/>
          <p:nvPr/>
        </p:nvSpPr>
        <p:spPr>
          <a:xfrm>
            <a:off x="762000" y="6413968"/>
            <a:ext cx="762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i="1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6" name="Title_1"/>
          <p:cNvSpPr txBox="1">
            <a:spLocks noChangeArrowheads="1"/>
          </p:cNvSpPr>
          <p:nvPr/>
        </p:nvSpPr>
        <p:spPr bwMode="auto">
          <a:xfrm>
            <a:off x="457200" y="4572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E02A8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Аудитория Проекта X в Марте 2014, Екатеринбург, 12-64 лет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E02A8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 Index Report Theme">
  <a:themeElements>
    <a:clrScheme name="1_Оформление по умолчанию 15">
      <a:dk1>
        <a:srgbClr val="292929"/>
      </a:dk1>
      <a:lt1>
        <a:srgbClr val="FFFFFF"/>
      </a:lt1>
      <a:dk2>
        <a:srgbClr val="00A5C5"/>
      </a:dk2>
      <a:lt2>
        <a:srgbClr val="808080"/>
      </a:lt2>
      <a:accent1>
        <a:srgbClr val="E02A8F"/>
      </a:accent1>
      <a:accent2>
        <a:srgbClr val="929395"/>
      </a:accent2>
      <a:accent3>
        <a:srgbClr val="FFFFFF"/>
      </a:accent3>
      <a:accent4>
        <a:srgbClr val="212121"/>
      </a:accent4>
      <a:accent5>
        <a:srgbClr val="EDACC6"/>
      </a:accent5>
      <a:accent6>
        <a:srgbClr val="848587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4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333399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5">
        <a:dk1>
          <a:srgbClr val="292929"/>
        </a:dk1>
        <a:lt1>
          <a:srgbClr val="FFFFFF"/>
        </a:lt1>
        <a:dk2>
          <a:srgbClr val="00A5C5"/>
        </a:dk2>
        <a:lt2>
          <a:srgbClr val="808080"/>
        </a:lt2>
        <a:accent1>
          <a:srgbClr val="E02A8F"/>
        </a:accent1>
        <a:accent2>
          <a:srgbClr val="929395"/>
        </a:accent2>
        <a:accent3>
          <a:srgbClr val="FFFFFF"/>
        </a:accent3>
        <a:accent4>
          <a:srgbClr val="212121"/>
        </a:accent4>
        <a:accent5>
          <a:srgbClr val="EDACC6"/>
        </a:accent5>
        <a:accent6>
          <a:srgbClr val="84858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 Index Report Theme</Template>
  <TotalTime>124</TotalTime>
  <Words>11917</Words>
  <Application>Microsoft Office PowerPoint</Application>
  <PresentationFormat>Экран (4:3)</PresentationFormat>
  <Paragraphs>4121</Paragraphs>
  <Slides>100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100</vt:i4>
      </vt:variant>
    </vt:vector>
  </HeadingPairs>
  <TitlesOfParts>
    <vt:vector size="101" baseType="lpstr">
      <vt:lpstr>Web Index Report Theme</vt:lpstr>
      <vt:lpstr>TNS Web Index: Аудитория интернет-проектов</vt:lpstr>
      <vt:lpstr>Слайд 2</vt:lpstr>
      <vt:lpstr>Аудитория интернет-проектов  Март 2014 </vt:lpstr>
      <vt:lpstr>Аудитория проектов холдинга 66.ru Март 2014, Екатеринбург, 12-64 лет</vt:lpstr>
      <vt:lpstr>Аудитория Aif.ru Март 2014, Екатеринбург, 12-64 лет</vt:lpstr>
      <vt:lpstr>Аудитория Avito.ru Март 2014, Екатеринбург, 12-64 лет</vt:lpstr>
      <vt:lpstr>Аудитория Avito.ru Март 2014, Екатеринбург, 12-64 лет</vt:lpstr>
      <vt:lpstr>Аудитория Baby.ru Март 2014, Екатеринбург, 12-64 лет</vt:lpstr>
      <vt:lpstr>Аудитория Babyblog.ru Март 2014, Екатеринбург, 12-64 лет</vt:lpstr>
      <vt:lpstr>Аудитория Banki.ru Март 2014, Екатеринбург, 12-64 лет</vt:lpstr>
      <vt:lpstr>Аудитория Bfm.ru Март 2014, Екатеринбург, 12-64 лет</vt:lpstr>
      <vt:lpstr>Аудитория Echomsk.ru Март 2014, Екатеринбург, 12-64 лет</vt:lpstr>
      <vt:lpstr>Аудитория Gismeteo.ru Март 2014, Екатеринбург, 12-64 лет</vt:lpstr>
      <vt:lpstr>Аудитория Google Sites** Март 2014, Екатеринбург, 12-64 лет</vt:lpstr>
      <vt:lpstr>Аудитория Imhonet.ru Март 2014, Екатеринбург, 12-64 лет</vt:lpstr>
      <vt:lpstr>Аудитория Irr.ru Март 2014, Екатеринбург, 12-64 лет</vt:lpstr>
      <vt:lpstr>Аудитория Itar-tass.com Март 2014, Екатеринбург, 12-64 лет</vt:lpstr>
      <vt:lpstr>Аудитория Ivi.ru Март 2014, Екатеринбург, 12-64 лет</vt:lpstr>
      <vt:lpstr>Аудитория Kinopoisk.ru Март 2014, Екатеринбург, 12-64 лет</vt:lpstr>
      <vt:lpstr>Аудитория Look At Media Март 2014, Екатеринбург, 12-64 лет</vt:lpstr>
      <vt:lpstr>Аудитория Lostfilm Март 2014, Екатеринбург, 12-64 лет</vt:lpstr>
      <vt:lpstr>Аудитория M24.ru Март 2014, Екатеринбург, 12-64 лет</vt:lpstr>
      <vt:lpstr>Аудитория холдинга Mail.Ru Group Март 2014, Екатеринбург, 12-64 лет</vt:lpstr>
      <vt:lpstr>Аудитория Mail.ru Март 2014, Екатеринбург, 12-64 лет</vt:lpstr>
      <vt:lpstr>Аудитория Mail.ru Март 2014, Екатеринбург, 12-64 лет</vt:lpstr>
      <vt:lpstr>Аудитория Mail.ru Март 2014, Екатеринбург, 12-64 лет</vt:lpstr>
      <vt:lpstr>Аудитория Mail.ru Март 2014, Екатеринбург, 12-64 лет</vt:lpstr>
      <vt:lpstr>Аудитория проекта Мой мир портала Mail.ru Март 2014, Екатеринбург, 12-64 лет</vt:lpstr>
      <vt:lpstr>Аудитория Odnoklassniki.ru Март 2014, Екатеринбург, 12-64 лет</vt:lpstr>
      <vt:lpstr>Аудитория Megogo.net Март 2014, Екатеринбург, 12-64 лет</vt:lpstr>
      <vt:lpstr>Аудитория Mk.ru Март 2014, Екатеринбург, 12-64 лет</vt:lpstr>
      <vt:lpstr>Аудитория проектов холдинга MoskvaFM Март 2014, Екатеринбург, 12-64 лет</vt:lpstr>
      <vt:lpstr>Аудитория News Media Март 2014, Екатеринбург, 12-64 лет</vt:lpstr>
      <vt:lpstr>Аудитория Newstube.ru Март 2014, Екатеринбург, 12-64 лет</vt:lpstr>
      <vt:lpstr>Аудитория Pladform Март 2014, Екатеринбург, 12-64 лет</vt:lpstr>
      <vt:lpstr>Аудитория Planeta-online.tv Март 2014, Екатеринбург, 12-64 лет</vt:lpstr>
      <vt:lpstr>Аудитория Playground.ru Март 2014, Екатеринбург, 12-64 лет</vt:lpstr>
      <vt:lpstr>Аудитория Rg.ru Март 2014, Екатеринбург, 12-64 лет</vt:lpstr>
      <vt:lpstr>Аудитория Rutube Март 2014, Екатеринбург, 12-64 лет</vt:lpstr>
      <vt:lpstr>Аудитория Роликов Rutube Март 2014, Екатеринбург, 12-64 лет</vt:lpstr>
      <vt:lpstr>Аудитория Sport-express.ru Март 2014, Екатеринбург, 12-64 лет</vt:lpstr>
      <vt:lpstr>Аудитория Sports.ru Март 2014, Екатеринбург, 12-64 лет</vt:lpstr>
      <vt:lpstr>Аудитория Topface.com Март 2014, Екатеринбург, 12-64 лет</vt:lpstr>
      <vt:lpstr>Аудитория Translate.ru Март 2014, Екатеринбург, 12-64 лет</vt:lpstr>
      <vt:lpstr>Аудитория Tvc.ru Март 2014, Екатеринбург, 12-64 лет</vt:lpstr>
      <vt:lpstr>Аудитория Tvigle.ru Март 2014, Екатеринбург, 12-64 лет</vt:lpstr>
      <vt:lpstr>Аудитория Роликов Tvigle Март 2014, Екатеринбург, 12-64 лет</vt:lpstr>
      <vt:lpstr>Аудитория Wamba Март 2014, Екатеринбург, 12-64 лет</vt:lpstr>
      <vt:lpstr>Аудитория Web Prime Group Март 2014, Екатеринбург, 12-64 лет</vt:lpstr>
      <vt:lpstr>Аудитория Zoomby.ru Март 2014, Екатеринбург, 12-64 лет</vt:lpstr>
      <vt:lpstr>Аудитория ВГТРК Март 2014, Екатеринбург, 12-64 лет</vt:lpstr>
      <vt:lpstr>Аудитория Vesti.ru Март 2014, Екатеринбург, 12-64 лет</vt:lpstr>
      <vt:lpstr>Аудитория Sportbox.ru Март 2014, Екатеринбург, 12-64 лет</vt:lpstr>
      <vt:lpstr>Аудитория холдинга
Дождь, Слон и Большой город Март 2014, Екатеринбург, 12-64 лет</vt:lpstr>
      <vt:lpstr>Аудитория Tvrain.ru Март 2014, Екатеринбург, 12-64 лет</vt:lpstr>
      <vt:lpstr>Аудитория ИД Axel Springer Russia Март 2014, Екатеринбург, 12-64 лет</vt:lpstr>
      <vt:lpstr>Аудитория ИД Hearst Shkulev Media Март 2014, Екатеринбург, 12-64 лет</vt:lpstr>
      <vt:lpstr>Аудитория проектов ИД Sanoma Independent Media Март 2014, Екатеринбург, 12-64 лет</vt:lpstr>
      <vt:lpstr>Аудитория ИД КоммерсантЪ Март 2014, Екатеринбург, 12-64 лет</vt:lpstr>
      <vt:lpstr>Аудитория проектов ИД Комсомольская Правда Март 2014, Екатеринбург, 12-64 лет</vt:lpstr>
      <vt:lpstr>Аудитория Kp.ru Март 2014, Екатеринбург, 12-64 лет</vt:lpstr>
      <vt:lpstr>Аудитория ИД "ТОП-50" Март 2014, Екатеринбург, 12-64 лет</vt:lpstr>
      <vt:lpstr>Аудитория ИД Эксперт Март 2014, Екатеринбург, 12-64 лет</vt:lpstr>
      <vt:lpstr>Аудитория Интерфакс Март 2014, Екатеринбург, 12-64 лет</vt:lpstr>
      <vt:lpstr>Аудитория проектов Корпорации Гуру Март 2014, Екатеринбург, 12-64 лет</vt:lpstr>
      <vt:lpstr>Аудитория проектов объединенной
компании Afisha-Rambler-SUP Март 2014, Екатеринбург, 12-64 лет</vt:lpstr>
      <vt:lpstr>Аудитория проектов объединенной
компании Afisha-Rambler-SUP Март 2014, Екатеринбург, 12-64 лет</vt:lpstr>
      <vt:lpstr>Аудитория проектов Rambler Март 2014, Екатеринбург, 12-64 лет</vt:lpstr>
      <vt:lpstr>Аудитория LiveJournal.com Март 2014, Екатеринбург, 12-64 лет</vt:lpstr>
      <vt:lpstr>Аудитория Lenta.ru Март 2014, Екатеринбург, 12-64 лет</vt:lpstr>
      <vt:lpstr>Аудитория Lenta.ru Март 2014, Екатеринбург, 12-64 лет</vt:lpstr>
      <vt:lpstr>Аудитория проектов объединенной
редакции Newsru.com Март 2014, Екатеринбург, 12-64 лет</vt:lpstr>
      <vt:lpstr>Аудитория холдинга Первый канал Март 2014, Екатеринбург, 12-64 лет</vt:lpstr>
      <vt:lpstr>Аудитория 1tv.ru Март 2014, Екатеринбург, 12-64 лет</vt:lpstr>
      <vt:lpstr>Аудитория проектов холдинга РБК Март 2014, Екатеринбург, 12-64 лет</vt:lpstr>
      <vt:lpstr>Аудитория проектов холдинга РБК Март 2014, Екатеринбург, 12-64 лет</vt:lpstr>
      <vt:lpstr>Аудитория Rbc.ru холдинга РБК Март 2014, Екатеринбург, 12-64 лет</vt:lpstr>
      <vt:lpstr>Аудитория РИА Новости Март 2014, Екатеринбург, 12-64 лет</vt:lpstr>
      <vt:lpstr>Аудитория проектов СТС Медиа Март 2014, Екатеринбург, 12-64 лет</vt:lpstr>
      <vt:lpstr>Аудитория Videomore.ru Март 2014, Екатеринбург, 12-64 лет</vt:lpstr>
      <vt:lpstr>Аудитория проектов ТНТ-Телесеть Март 2014, Екатеринбург, 12-64 лет</vt:lpstr>
      <vt:lpstr>Аудитория проектов Яндекса Март 2014, Екатеринбург, 12-64 лет</vt:lpstr>
      <vt:lpstr>Аудитория проектов Яндекса Март 2014, Екатеринбург, 12-64 лет</vt:lpstr>
      <vt:lpstr>Аудитория проектов Яндекса Март 2014, Екатеринбург, 12-64 лет</vt:lpstr>
      <vt:lpstr>Аудитория проектов Яндекса Март 2014, Екатеринбург, 12-64 лет</vt:lpstr>
      <vt:lpstr>Аудитория проектов Яндекса Март 2014, Екатеринбург, 12-64 лет</vt:lpstr>
      <vt:lpstr>Аудитория рекламных сетей 
Март 2014</vt:lpstr>
      <vt:lpstr>Аудитория Mediatoday Март 2014, Екатеринбург, 12-64 лет</vt:lpstr>
      <vt:lpstr>Аудитория VideoClick Март 2014, Екатеринбург, 12-64 лет</vt:lpstr>
      <vt:lpstr>Аудитория VideoInteractive Март 2014, Екатеринбург, 12-64 лет</vt:lpstr>
      <vt:lpstr>Аудитория Otclick Март 2014, Екатеринбург, 12-64 лет</vt:lpstr>
      <vt:lpstr>Аудитория Videoroll Март 2014, Екатеринбург, 12-64 лет</vt:lpstr>
      <vt:lpstr>Аудитория Soloway Март 2014, Екатеринбург, 12-64 лет</vt:lpstr>
      <vt:lpstr>Аудитория Vitpc Март 2014, Екатеринбург, 12-64 лет</vt:lpstr>
      <vt:lpstr>Описание исследования</vt:lpstr>
      <vt:lpstr>TNS Web Index:  Общая структура проекта</vt:lpstr>
      <vt:lpstr>On-line панель:  Основные параметры. Екатеринбург </vt:lpstr>
      <vt:lpstr>Определения и комментарии</vt:lpstr>
      <vt:lpstr>Как читать таблицы отчета: Пример  </vt:lpstr>
      <vt:lpstr>Благодарим за внимание!  TNS Россия  127018, Москва, ул. Двинцев, дом 12, корпус 1  тел. +7 495 9358718, web www.tns-global.ru </vt:lpstr>
    </vt:vector>
  </TitlesOfParts>
  <Company>TNS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TNS Web Index: Аудитория интернет-проектов</dc:title>
  <dc:creator>Nailya.Sadykova</dc:creator>
  <cp:lastModifiedBy>Nailya.Sadykova</cp:lastModifiedBy>
  <cp:revision>16</cp:revision>
  <dcterms:created xsi:type="dcterms:W3CDTF">2014-04-18T08:41:09Z</dcterms:created>
  <dcterms:modified xsi:type="dcterms:W3CDTF">2014-04-18T15:41:22Z</dcterms:modified>
</cp:coreProperties>
</file>